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76" r:id="rId7"/>
    <p:sldId id="258" r:id="rId8"/>
    <p:sldId id="262" r:id="rId9"/>
    <p:sldId id="263" r:id="rId10"/>
    <p:sldId id="264" r:id="rId11"/>
    <p:sldId id="268" r:id="rId12"/>
    <p:sldId id="269" r:id="rId13"/>
    <p:sldId id="272" r:id="rId14"/>
    <p:sldId id="273" r:id="rId15"/>
    <p:sldId id="274" r:id="rId16"/>
    <p:sldId id="275" r:id="rId17"/>
    <p:sldId id="277" r:id="rId18"/>
    <p:sldId id="265" r:id="rId19"/>
    <p:sldId id="270" r:id="rId20"/>
    <p:sldId id="266" r:id="rId21"/>
    <p:sldId id="267"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24.10.2022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24.10.2022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1928803"/>
            <a:ext cx="7815290" cy="1671648"/>
          </a:xfrm>
        </p:spPr>
        <p:txBody>
          <a:bodyPr>
            <a:normAutofit fontScale="90000"/>
          </a:bodyPr>
          <a:lstStyle/>
          <a:p>
            <a:r>
              <a:rPr lang="ru-RU" dirty="0" smtClean="0">
                <a:solidFill>
                  <a:schemeClr val="accent2">
                    <a:lumMod val="75000"/>
                  </a:schemeClr>
                </a:solidFill>
                <a:latin typeface="Times New Roman" pitchFamily="18" charset="0"/>
                <a:cs typeface="Times New Roman" pitchFamily="18" charset="0"/>
              </a:rPr>
              <a:t>Система защиты овощных культур  от вредителей </a:t>
            </a:r>
            <a:r>
              <a:rPr lang="ru-RU" dirty="0" smtClean="0">
                <a:solidFill>
                  <a:schemeClr val="accent2">
                    <a:lumMod val="75000"/>
                  </a:schemeClr>
                </a:solidFill>
                <a:latin typeface="Times New Roman" pitchFamily="18" charset="0"/>
                <a:cs typeface="Times New Roman" pitchFamily="18" charset="0"/>
              </a:rPr>
              <a:t> и болезней в </a:t>
            </a:r>
            <a:r>
              <a:rPr lang="ru-RU" dirty="0" smtClean="0">
                <a:solidFill>
                  <a:schemeClr val="accent2">
                    <a:lumMod val="75000"/>
                  </a:schemeClr>
                </a:solidFill>
                <a:latin typeface="Times New Roman" pitchFamily="18" charset="0"/>
                <a:cs typeface="Times New Roman" pitchFamily="18" charset="0"/>
              </a:rPr>
              <a:t>защищенном грунте</a:t>
            </a:r>
            <a:endParaRPr lang="ru-RU" dirty="0">
              <a:solidFill>
                <a:schemeClr val="accent2">
                  <a:lumMod val="75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14290"/>
            <a:ext cx="8258204" cy="5911873"/>
          </a:xfrm>
        </p:spPr>
        <p:txBody>
          <a:bodyPr>
            <a:normAutofit fontScale="77500" lnSpcReduction="20000"/>
          </a:bodyPr>
          <a:lstStyle/>
          <a:p>
            <a:pPr marL="0" indent="342900">
              <a:lnSpc>
                <a:spcPct val="120000"/>
              </a:lnSpc>
              <a:spcBef>
                <a:spcPts val="0"/>
              </a:spcBef>
              <a:buNone/>
            </a:pPr>
            <a:r>
              <a:rPr lang="ru-RU" b="1" dirty="0" smtClean="0">
                <a:latin typeface="Times New Roman" pitchFamily="18" charset="0"/>
                <a:cs typeface="Times New Roman" pitchFamily="18" charset="0"/>
              </a:rPr>
              <a:t>Агротехнические меры </a:t>
            </a:r>
            <a:r>
              <a:rPr lang="ru-RU" dirty="0" smtClean="0">
                <a:latin typeface="Times New Roman" pitchFamily="18" charset="0"/>
                <a:cs typeface="Times New Roman" pitchFamily="18" charset="0"/>
              </a:rPr>
              <a:t>предусматривают поддержание оптимального микроклимата, режима питания, водно-физических свойств субстратов, своевременное выполнение технологических операций, соблюдение правил чередования культур.</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Выращивание овощных культур на тяжелых почвах, применение органических подкормок способствуют развитию корневых гнилей. Белая и серая гниль, фитофтороз и бактериоз помидора часто проявляются там, где отсутствует дренаж.</a:t>
            </a:r>
          </a:p>
          <a:p>
            <a:pPr marL="0" indent="342900">
              <a:lnSpc>
                <a:spcPct val="120000"/>
              </a:lnSpc>
              <a:spcBef>
                <a:spcPts val="0"/>
              </a:spcBef>
              <a:buNone/>
            </a:pPr>
            <a:r>
              <a:rPr lang="ru-RU" dirty="0" smtClean="0">
                <a:latin typeface="Times New Roman" pitchFamily="18" charset="0"/>
                <a:cs typeface="Times New Roman" pitchFamily="18" charset="0"/>
              </a:rPr>
              <a:t>Известно, что избыток азота способствует развитию бактериальной гнили стеблей помидора, массовому размножению тлей и клещей. Недостаток питательных элементов в период плодоношения огурца часто сопровождается поражением его </a:t>
            </a:r>
            <a:r>
              <a:rPr lang="ru-RU" dirty="0" err="1" smtClean="0">
                <a:latin typeface="Times New Roman" pitchFamily="18" charset="0"/>
                <a:cs typeface="Times New Roman" pitchFamily="18" charset="0"/>
              </a:rPr>
              <a:t>аскохитозом</a:t>
            </a:r>
            <a:r>
              <a:rPr lang="ru-RU" dirty="0" smtClean="0">
                <a:latin typeface="Times New Roman" pitchFamily="18" charset="0"/>
                <a:cs typeface="Times New Roman" pitchFamily="18"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357166"/>
            <a:ext cx="8401080" cy="6286544"/>
          </a:xfrm>
        </p:spPr>
        <p:txBody>
          <a:bodyPr>
            <a:normAutofit fontScale="775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Развитие паутинного клеща замедляется с повышением влажности воздуха. Развитию таких болезней помидора, как листовая плесень, септориоз, бактериальная гниль стеблей, южный фитофтороз, серая гниль, способствует повышение влажности воздуха свыше 75–80 %. При появлении этих болезней уменьшают нормы полива, улучшают проветривание теплиц. Своевременное проведение прищипок, удаление отмирающих листьев улучшают воздухообмен теплиц. Чтобы предотвратить развитие таких болезней, как </a:t>
            </a:r>
            <a:r>
              <a:rPr lang="ru-RU" dirty="0" err="1" smtClean="0">
                <a:latin typeface="Times New Roman" pitchFamily="18" charset="0"/>
                <a:cs typeface="Times New Roman" pitchFamily="18" charset="0"/>
              </a:rPr>
              <a:t>аскохитоз</a:t>
            </a:r>
            <a:r>
              <a:rPr lang="ru-RU" dirty="0" smtClean="0">
                <a:latin typeface="Times New Roman" pitchFamily="18" charset="0"/>
                <a:cs typeface="Times New Roman" pitchFamily="18" charset="0"/>
              </a:rPr>
              <a:t>, антракноз, оливковая пятнистость, белая гниль огурца, относительную влажность воздуха снижают до 70 %. Развитию корневых гнилей способствует переувлажнение или подсушивание почвы при низких либо чрезмерно высоких температурах, полив холодной водой.</a:t>
            </a:r>
          </a:p>
          <a:p>
            <a:pPr marL="0" indent="342900">
              <a:lnSpc>
                <a:spcPct val="120000"/>
              </a:lnSpc>
              <a:spcBef>
                <a:spcPts val="0"/>
              </a:spcBef>
            </a:pPr>
            <a:endParaRPr lang="ru-RU" dirty="0" smtClean="0">
              <a:latin typeface="Times New Roman" pitchFamily="18" charset="0"/>
              <a:cs typeface="Times New Roman" pitchFamily="18" charset="0"/>
            </a:endParaRPr>
          </a:p>
          <a:p>
            <a:pPr marL="0" indent="342900">
              <a:lnSpc>
                <a:spcPct val="120000"/>
              </a:lnSpc>
              <a:spcBef>
                <a:spcPts val="0"/>
              </a:spcBef>
              <a:buNone/>
            </a:pP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28"/>
            <a:ext cx="8329642" cy="6286544"/>
          </a:xfrm>
        </p:spPr>
        <p:txBody>
          <a:bodyPr>
            <a:normAutofit fontScale="8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Переохлаждение растений в результате нарушения температурного режима, полив холодной водой ослабляют растения и делают их уязвимыми для болезней.</a:t>
            </a:r>
          </a:p>
          <a:p>
            <a:pPr marL="0" indent="342900">
              <a:lnSpc>
                <a:spcPct val="120000"/>
              </a:lnSpc>
              <a:spcBef>
                <a:spcPts val="0"/>
              </a:spcBef>
              <a:buNone/>
            </a:pPr>
            <a:r>
              <a:rPr lang="ru-RU" dirty="0" smtClean="0">
                <a:latin typeface="Times New Roman" pitchFamily="18" charset="0"/>
                <a:cs typeface="Times New Roman" pitchFamily="18" charset="0"/>
              </a:rPr>
              <a:t>Недостаток света снижает сопротивляемость растений болезням.</a:t>
            </a:r>
          </a:p>
          <a:p>
            <a:pPr marL="0" indent="342900">
              <a:lnSpc>
                <a:spcPct val="120000"/>
              </a:lnSpc>
              <a:spcBef>
                <a:spcPts val="0"/>
              </a:spcBef>
              <a:buNone/>
            </a:pPr>
            <a:r>
              <a:rPr lang="ru-RU" dirty="0" smtClean="0">
                <a:latin typeface="Times New Roman" pitchFamily="18" charset="0"/>
                <a:cs typeface="Times New Roman" pitchFamily="18" charset="0"/>
              </a:rPr>
              <a:t>Устойчивость растений к болезням повышают микроэлементы. Медь снижает вероятность заболевания помидора фитофторозом, цинк – огурца бактериозом и помидора вершинной гнилью. Обеспеченность кальцием и влагой предупреждает появление вершинной гнили. Фосфорно-калийные внекорневые подкормки перца снижают </a:t>
            </a:r>
            <a:r>
              <a:rPr lang="ru-RU" dirty="0" err="1" smtClean="0">
                <a:latin typeface="Times New Roman" pitchFamily="18" charset="0"/>
                <a:cs typeface="Times New Roman" pitchFamily="18" charset="0"/>
              </a:rPr>
              <a:t>поражаемость</a:t>
            </a:r>
            <a:r>
              <a:rPr lang="ru-RU" dirty="0" smtClean="0">
                <a:latin typeface="Times New Roman" pitchFamily="18" charset="0"/>
                <a:cs typeface="Times New Roman" pitchFamily="18" charset="0"/>
              </a:rPr>
              <a:t> тлей.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Физико-механический метод</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marL="0" indent="342900">
              <a:spcBef>
                <a:spcPts val="0"/>
              </a:spcBef>
              <a:buNone/>
            </a:pPr>
            <a:r>
              <a:rPr lang="ru-RU" dirty="0" smtClean="0">
                <a:latin typeface="Times New Roman" pitchFamily="18" charset="0"/>
                <a:cs typeface="Times New Roman" pitchFamily="18" charset="0"/>
              </a:rPr>
              <a:t>Физический метод — включает использование физических факторов: высоких и низких температур, ультразвука, солнечного света и источников искусственного освещения, в том числе ультрафиолетового (УФ) и радиационного излучения.</a:t>
            </a:r>
            <a:endParaRPr lang="ru-RU"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401080" cy="5840435"/>
          </a:xfrm>
        </p:spPr>
        <p:txBody>
          <a:bodyPr>
            <a:normAutofit fontScale="70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1. Обеззараживание почвы путем прогревания от </a:t>
            </a:r>
            <a:r>
              <a:rPr lang="ru-RU" dirty="0" err="1" smtClean="0">
                <a:latin typeface="Times New Roman" pitchFamily="18" charset="0"/>
                <a:cs typeface="Times New Roman" pitchFamily="18" charset="0"/>
              </a:rPr>
              <a:t>почвообитающих</a:t>
            </a:r>
            <a:r>
              <a:rPr lang="ru-RU" dirty="0" smtClean="0">
                <a:latin typeface="Times New Roman" pitchFamily="18" charset="0"/>
                <a:cs typeface="Times New Roman" pitchFamily="18" charset="0"/>
              </a:rPr>
              <a:t> вредных организмов. Прогреванием почвы можно уничтожать семена сорняков, вирусы, бактерии, грибы, нематоды. Чувствительность к высоким температурам у вредных организмов разная. При 30-минутном воздействии температур от +50 °С до +60 ―С уже отмирают </a:t>
            </a:r>
            <a:r>
              <a:rPr lang="ru-RU" dirty="0" err="1" smtClean="0">
                <a:latin typeface="Times New Roman" pitchFamily="18" charset="0"/>
                <a:cs typeface="Times New Roman" pitchFamily="18" charset="0"/>
              </a:rPr>
              <a:t>почвообитающие</a:t>
            </a:r>
            <a:r>
              <a:rPr lang="ru-RU" dirty="0" smtClean="0">
                <a:latin typeface="Times New Roman" pitchFamily="18" charset="0"/>
                <a:cs typeface="Times New Roman" pitchFamily="18" charset="0"/>
              </a:rPr>
              <a:t> нематоды, грибы родов </a:t>
            </a:r>
            <a:r>
              <a:rPr lang="ru-RU" dirty="0" err="1" smtClean="0">
                <a:latin typeface="Times New Roman" pitchFamily="18" charset="0"/>
                <a:cs typeface="Times New Roman" pitchFamily="18" charset="0"/>
              </a:rPr>
              <a:t>Pythium</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Phytophthora</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Botrytis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Sclerotinia</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Rhizoctonia</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Verticillium</a:t>
            </a:r>
            <a:r>
              <a:rPr lang="ru-RU" dirty="0" smtClean="0">
                <a:latin typeface="Times New Roman" pitchFamily="18" charset="0"/>
                <a:cs typeface="Times New Roman" pitchFamily="18" charset="0"/>
              </a:rPr>
              <a:t>, возбудители </a:t>
            </a:r>
            <a:r>
              <a:rPr lang="ru-RU" dirty="0" err="1" smtClean="0">
                <a:latin typeface="Times New Roman" pitchFamily="18" charset="0"/>
                <a:cs typeface="Times New Roman" pitchFamily="18" charset="0"/>
              </a:rPr>
              <a:t>фузариозного</a:t>
            </a:r>
            <a:r>
              <a:rPr lang="ru-RU" dirty="0" smtClean="0">
                <a:latin typeface="Times New Roman" pitchFamily="18" charset="0"/>
                <a:cs typeface="Times New Roman" pitchFamily="18" charset="0"/>
              </a:rPr>
              <a:t> увядания ряда овощных культур, например грибы </a:t>
            </a:r>
            <a:r>
              <a:rPr lang="ru-RU" dirty="0" err="1" smtClean="0">
                <a:latin typeface="Times New Roman" pitchFamily="18" charset="0"/>
                <a:cs typeface="Times New Roman" pitchFamily="18" charset="0"/>
              </a:rPr>
              <a:t>Fusarium</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oxysporum</a:t>
            </a:r>
            <a:r>
              <a:rPr lang="ru-RU" dirty="0" smtClean="0">
                <a:latin typeface="Times New Roman" pitchFamily="18" charset="0"/>
                <a:cs typeface="Times New Roman" pitchFamily="18" charset="0"/>
              </a:rPr>
              <a:t>. Чаще всего обогрев производят паром. </a:t>
            </a:r>
          </a:p>
          <a:p>
            <a:pPr marL="0" indent="342900">
              <a:lnSpc>
                <a:spcPct val="120000"/>
              </a:lnSpc>
              <a:spcBef>
                <a:spcPts val="0"/>
              </a:spcBef>
              <a:buNone/>
            </a:pPr>
            <a:r>
              <a:rPr lang="ru-RU" dirty="0" smtClean="0">
                <a:latin typeface="Times New Roman" pitchFamily="18" charset="0"/>
                <a:cs typeface="Times New Roman" pitchFamily="18" charset="0"/>
              </a:rPr>
              <a:t>2. Применение токов высокой частоты (может быть использовано ионизированное излучение). Так, например, для дезинсекции </a:t>
            </a:r>
            <a:r>
              <a:rPr lang="ru-RU" dirty="0" smtClean="0">
                <a:latin typeface="Times New Roman" pitchFamily="18" charset="0"/>
                <a:cs typeface="Times New Roman" pitchFamily="18" charset="0"/>
              </a:rPr>
              <a:t>семян, </a:t>
            </a:r>
            <a:r>
              <a:rPr lang="ru-RU" dirty="0" smtClean="0">
                <a:latin typeface="Times New Roman" pitchFamily="18" charset="0"/>
                <a:cs typeface="Times New Roman" pitchFamily="18" charset="0"/>
              </a:rPr>
              <a:t>заселенного вредителями, используют ток высокой частоты. В США (штат Калифорния) проводят исследования по использованию токов высокой частоты против сорняков (но, к сожалению, при этом часто гибнут дождевые черви и энтомофаги). </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401080" cy="5840435"/>
          </a:xfrm>
        </p:spPr>
        <p:txBody>
          <a:bodyPr>
            <a:normAutofit fontScale="85000" lnSpcReduction="10000"/>
          </a:bodyPr>
          <a:lstStyle/>
          <a:p>
            <a:pPr marL="0" indent="342900">
              <a:spcBef>
                <a:spcPts val="0"/>
              </a:spcBef>
              <a:buNone/>
            </a:pPr>
            <a:r>
              <a:rPr lang="ru-RU" dirty="0" smtClean="0">
                <a:latin typeface="Times New Roman" pitchFamily="18" charset="0"/>
                <a:cs typeface="Times New Roman" pitchFamily="18" charset="0"/>
              </a:rPr>
              <a:t>3. Обеззараживание почвы в парниках, теплицах горячим паром при температуре не менее +100 °С. После 46 мин экспозиции почва практически освобождается от вредных микроорганизмов.</a:t>
            </a:r>
          </a:p>
          <a:p>
            <a:pPr marL="0" indent="342900">
              <a:lnSpc>
                <a:spcPct val="110000"/>
              </a:lnSpc>
              <a:spcBef>
                <a:spcPts val="0"/>
              </a:spcBef>
              <a:buNone/>
            </a:pPr>
            <a:r>
              <a:rPr lang="ru-RU" dirty="0" smtClean="0">
                <a:latin typeface="Times New Roman" pitchFamily="18" charset="0"/>
                <a:cs typeface="Times New Roman" pitchFamily="18" charset="0"/>
              </a:rPr>
              <a:t>4. Для защиты томатов, огурцов, фасоли от вредителей на поверхности почвы раскладывают полоски алюминиевой фольги. Отражающиеся от фольги УФ лучи отпугивают </a:t>
            </a:r>
            <a:r>
              <a:rPr lang="ru-RU" dirty="0" err="1" smtClean="0">
                <a:latin typeface="Times New Roman" pitchFamily="18" charset="0"/>
                <a:cs typeface="Times New Roman" pitchFamily="18" charset="0"/>
              </a:rPr>
              <a:t>белокрылку</a:t>
            </a:r>
            <a:r>
              <a:rPr lang="ru-RU" dirty="0" smtClean="0">
                <a:latin typeface="Times New Roman" pitchFamily="18" charset="0"/>
                <a:cs typeface="Times New Roman" pitchFamily="18" charset="0"/>
              </a:rPr>
              <a:t> и тлей — переносчиков вирусов. В результате </a:t>
            </a:r>
            <a:r>
              <a:rPr lang="ru-RU" dirty="0" err="1" smtClean="0">
                <a:latin typeface="Times New Roman" pitchFamily="18" charset="0"/>
                <a:cs typeface="Times New Roman" pitchFamily="18" charset="0"/>
              </a:rPr>
              <a:t>пораженность</a:t>
            </a:r>
            <a:r>
              <a:rPr lang="ru-RU" dirty="0" smtClean="0">
                <a:latin typeface="Times New Roman" pitchFamily="18" charset="0"/>
                <a:cs typeface="Times New Roman" pitchFamily="18" charset="0"/>
              </a:rPr>
              <a:t> растений уменьшается на 11 % . </a:t>
            </a:r>
          </a:p>
          <a:p>
            <a:pPr marL="0" indent="342900">
              <a:lnSpc>
                <a:spcPct val="110000"/>
              </a:lnSpc>
              <a:spcBef>
                <a:spcPts val="0"/>
              </a:spcBef>
              <a:buNone/>
            </a:pPr>
            <a:r>
              <a:rPr lang="ru-RU" dirty="0" smtClean="0">
                <a:latin typeface="Times New Roman" pitchFamily="18" charset="0"/>
                <a:cs typeface="Times New Roman" pitchFamily="18" charset="0"/>
              </a:rPr>
              <a:t>5. Озонированием или же облучением питательного раствора ультрафиолетовыми лучами можно инактивировать вирусы и вредные организмы, но данное оборудование является очень дорогостоящим</a:t>
            </a:r>
            <a:r>
              <a:rPr lang="ru-RU" dirty="0" smtClean="0"/>
              <a:t>.</a:t>
            </a:r>
            <a:endParaRPr lang="ru-RU"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8472518" cy="6572296"/>
          </a:xfrm>
        </p:spPr>
        <p:txBody>
          <a:bodyPr>
            <a:normAutofit fontScale="70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6. Специфическое действие отдельных цветов используют для прогноза развития вредителей в форме цветовых чашек-ловушек или досок ловушек, снабженных клеевыми полосами. Желтые клеевые ловушки  применяют для определения начала лета крестоцветных блошек, рапсового цветоеда, капустных и луковой мух. В теплицах можно использовать желтые клеевые доски для определения начала поражения тепличной </a:t>
            </a:r>
            <a:r>
              <a:rPr lang="ru-RU" dirty="0" err="1" smtClean="0">
                <a:latin typeface="Times New Roman" pitchFamily="18" charset="0"/>
                <a:cs typeface="Times New Roman" pitchFamily="18" charset="0"/>
              </a:rPr>
              <a:t>белокрылкой</a:t>
            </a:r>
            <a:r>
              <a:rPr lang="ru-RU" dirty="0" smtClean="0">
                <a:latin typeface="Times New Roman" pitchFamily="18" charset="0"/>
                <a:cs typeface="Times New Roman" pitchFamily="18" charset="0"/>
              </a:rPr>
              <a:t>, табачной </a:t>
            </a:r>
            <a:r>
              <a:rPr lang="ru-RU" dirty="0" err="1" smtClean="0">
                <a:latin typeface="Times New Roman" pitchFamily="18" charset="0"/>
                <a:cs typeface="Times New Roman" pitchFamily="18" charset="0"/>
              </a:rPr>
              <a:t>белокрылкой</a:t>
            </a:r>
            <a:r>
              <a:rPr lang="ru-RU" dirty="0" smtClean="0">
                <a:latin typeface="Times New Roman" pitchFamily="18" charset="0"/>
                <a:cs typeface="Times New Roman" pitchFamily="18" charset="0"/>
              </a:rPr>
              <a:t>. При достаточно большом их количестве можно снизить рост их популяций, но такие клеевые доски снижают одновременно численность и энтомофагов (например, </a:t>
            </a:r>
            <a:r>
              <a:rPr lang="ru-RU" dirty="0" err="1" smtClean="0">
                <a:latin typeface="Times New Roman" pitchFamily="18" charset="0"/>
                <a:cs typeface="Times New Roman" pitchFamily="18" charset="0"/>
              </a:rPr>
              <a:t>энкарзии</a:t>
            </a:r>
            <a:r>
              <a:rPr lang="ru-RU" dirty="0" smtClean="0">
                <a:latin typeface="Times New Roman" pitchFamily="18" charset="0"/>
                <a:cs typeface="Times New Roman" pitchFamily="18" charset="0"/>
              </a:rPr>
              <a:t> в теплицах). </a:t>
            </a:r>
          </a:p>
          <a:p>
            <a:pPr marL="0" indent="342900">
              <a:lnSpc>
                <a:spcPct val="120000"/>
              </a:lnSpc>
              <a:spcBef>
                <a:spcPts val="0"/>
              </a:spcBef>
              <a:buNone/>
            </a:pPr>
            <a:r>
              <a:rPr lang="ru-RU" dirty="0" smtClean="0">
                <a:latin typeface="Times New Roman" pitchFamily="18" charset="0"/>
                <a:cs typeface="Times New Roman" pitchFamily="18" charset="0"/>
              </a:rPr>
              <a:t>7. Применение отпугивающих пленок против тлей — переносчиков вирусов в овощеводстве. Для этих целей применяют укрытие почвы алюминиевой фольгой или полимерными пленками. Вероятно, по данным Д. </a:t>
            </a:r>
            <a:r>
              <a:rPr lang="ru-RU" dirty="0" err="1" smtClean="0">
                <a:latin typeface="Times New Roman" pitchFamily="18" charset="0"/>
                <a:cs typeface="Times New Roman" pitchFamily="18" charset="0"/>
              </a:rPr>
              <a:t>Шпаара</a:t>
            </a:r>
            <a:r>
              <a:rPr lang="ru-RU" dirty="0" smtClean="0">
                <a:latin typeface="Times New Roman" pitchFamily="18" charset="0"/>
                <a:cs typeface="Times New Roman" pitchFamily="18" charset="0"/>
              </a:rPr>
              <a:t> (2005), действие их основано на том, что коротковолновые лучи при инсоляции отражаются, тем самым нарушая визуальную ориентацию у крылатых форм тлей.</a:t>
            </a: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бм.jpeg"/>
          <p:cNvPicPr>
            <a:picLocks noGrp="1" noChangeAspect="1"/>
          </p:cNvPicPr>
          <p:nvPr>
            <p:ph idx="1"/>
          </p:nvPr>
        </p:nvPicPr>
        <p:blipFill>
          <a:blip r:embed="rId2"/>
          <a:stretch>
            <a:fillRect/>
          </a:stretch>
        </p:blipFill>
        <p:spPr>
          <a:xfrm>
            <a:off x="500034" y="230563"/>
            <a:ext cx="8360362" cy="6270271"/>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14290"/>
            <a:ext cx="8572560" cy="6429420"/>
          </a:xfrm>
        </p:spPr>
        <p:txBody>
          <a:bodyPr>
            <a:normAutofit fontScale="70000" lnSpcReduction="20000"/>
          </a:bodyPr>
          <a:lstStyle/>
          <a:p>
            <a:pPr marL="0" indent="342900">
              <a:lnSpc>
                <a:spcPct val="120000"/>
              </a:lnSpc>
              <a:spcBef>
                <a:spcPts val="0"/>
              </a:spcBef>
              <a:buNone/>
            </a:pPr>
            <a:r>
              <a:rPr lang="ru-RU" b="1" dirty="0" smtClean="0">
                <a:latin typeface="Times New Roman" pitchFamily="18" charset="0"/>
                <a:cs typeface="Times New Roman" pitchFamily="18" charset="0"/>
              </a:rPr>
              <a:t>Биологический метод. </a:t>
            </a:r>
            <a:r>
              <a:rPr lang="ru-RU" dirty="0" smtClean="0">
                <a:latin typeface="Times New Roman" pitchFamily="18" charset="0"/>
                <a:cs typeface="Times New Roman" pitchFamily="18" charset="0"/>
              </a:rPr>
              <a:t>Охрана окружающей среды и необходимость снижения отрицательных последствий широкого использования ядохимикатов в закрытом грунте требует таких схем регулирования численности популяции вредителей, которые смогли бы удерживать количество опасных насекомых, как </a:t>
            </a:r>
            <a:r>
              <a:rPr lang="ru-RU" dirty="0" err="1" smtClean="0">
                <a:latin typeface="Times New Roman" pitchFamily="18" charset="0"/>
                <a:cs typeface="Times New Roman" pitchFamily="18" charset="0"/>
              </a:rPr>
              <a:t>белокрылки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трипсы</a:t>
            </a:r>
            <a:r>
              <a:rPr lang="ru-RU" dirty="0" smtClean="0">
                <a:latin typeface="Times New Roman" pitchFamily="18" charset="0"/>
                <a:cs typeface="Times New Roman" pitchFamily="18" charset="0"/>
              </a:rPr>
              <a:t>,  на уровне порогов экономической вредоносности и содержать воздушные бассейны теплиц в безопасном для людей состоянии. </a:t>
            </a:r>
          </a:p>
          <a:p>
            <a:pPr marL="0" indent="342900">
              <a:lnSpc>
                <a:spcPct val="120000"/>
              </a:lnSpc>
              <a:spcBef>
                <a:spcPts val="0"/>
              </a:spcBef>
              <a:buNone/>
            </a:pPr>
            <a:r>
              <a:rPr lang="ru-RU" dirty="0" smtClean="0">
                <a:latin typeface="Times New Roman" pitchFamily="18" charset="0"/>
                <a:cs typeface="Times New Roman" pitchFamily="18" charset="0"/>
              </a:rPr>
              <a:t>Экологический подход требует сокращения применения пестицидов и перехода на нехимические методы защиты. В этой связи ученые ведут поиск, основываясь на естественных реакциях насекомых, их поведении, физиологии, морфологическом строении – и на основе теоретических исследований разрабатывают пути их внедрения в производство. В настоящее время за рубежом и в нашей стране активно начал развиваться альтернативный химическому — биотехнический метод защиты растений.</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14290"/>
            <a:ext cx="8543956" cy="6500858"/>
          </a:xfrm>
        </p:spPr>
        <p:txBody>
          <a:bodyPr>
            <a:normAutofit fontScale="70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Биотехнический метод – это экологический подход в стратегии борьбы с вредителями в противоположность химическим средствам прямого воздействия на организм или среду обитания; он объединяет разнообразные способы и средства, безопасные для человека и окружающей среды. Метод позволяет перейти на защиту тепличных культур биотехническими средствами при исключении инсектицидов. Метод основан на естественной реакции насекомых на определенные физические или химические раздражители. Физические раздражители включают оптические (свет и цвет) и акустические (звук) воздействия, которые направлены на привлечение или отпугивание насекомых. К химическим раздражителям относятся биологически активные соединения или их аналоги, которые регулируют отношения между различными организмами (аттрактанты, репелленты и </a:t>
            </a:r>
            <a:r>
              <a:rPr lang="ru-RU" dirty="0" err="1" smtClean="0">
                <a:latin typeface="Times New Roman" pitchFamily="18" charset="0"/>
                <a:cs typeface="Times New Roman" pitchFamily="18" charset="0"/>
              </a:rPr>
              <a:t>феромоны</a:t>
            </a:r>
            <a:r>
              <a:rPr lang="ru-RU" dirty="0" smtClean="0">
                <a:latin typeface="Times New Roman" pitchFamily="18" charset="0"/>
                <a:cs typeface="Times New Roman" pitchFamily="18" charset="0"/>
              </a:rPr>
              <a:t>) или тормозят (ингибируют) физиологические процессы метаморфозы насекомых (регуляторы роста и развития).</a:t>
            </a: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74638"/>
            <a:ext cx="8186766" cy="796908"/>
          </a:xfrm>
        </p:spPr>
        <p:txBody>
          <a:bodyPr/>
          <a:lstStyle/>
          <a:p>
            <a:r>
              <a:rPr lang="ru-RU" dirty="0" smtClean="0">
                <a:solidFill>
                  <a:schemeClr val="tx1"/>
                </a:solidFill>
                <a:latin typeface="Times New Roman" pitchFamily="18" charset="0"/>
                <a:cs typeface="Times New Roman" pitchFamily="18" charset="0"/>
              </a:rPr>
              <a:t>План:</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428596" y="1071546"/>
            <a:ext cx="8258204" cy="5054617"/>
          </a:xfrm>
        </p:spPr>
        <p:txBody>
          <a:bodyPr/>
          <a:lstStyle/>
          <a:p>
            <a:r>
              <a:rPr lang="ru-RU" dirty="0" smtClean="0">
                <a:latin typeface="Times New Roman" pitchFamily="18" charset="0"/>
                <a:cs typeface="Times New Roman" pitchFamily="18" charset="0"/>
              </a:rPr>
              <a:t>Профилактические мероприятия</a:t>
            </a:r>
          </a:p>
          <a:p>
            <a:r>
              <a:rPr lang="ru-RU" dirty="0" smtClean="0">
                <a:latin typeface="Times New Roman" pitchFamily="18" charset="0"/>
                <a:cs typeface="Times New Roman" pitchFamily="18" charset="0"/>
              </a:rPr>
              <a:t>Агротехнические мероприятия</a:t>
            </a:r>
          </a:p>
          <a:p>
            <a:r>
              <a:rPr lang="ru-RU" dirty="0" smtClean="0">
                <a:latin typeface="Times New Roman" pitchFamily="18" charset="0"/>
                <a:cs typeface="Times New Roman" pitchFamily="18" charset="0"/>
              </a:rPr>
              <a:t>Физико-механические мероприятия</a:t>
            </a:r>
          </a:p>
          <a:p>
            <a:r>
              <a:rPr lang="ru-RU" dirty="0" smtClean="0">
                <a:latin typeface="Times New Roman" pitchFamily="18" charset="0"/>
                <a:cs typeface="Times New Roman" pitchFamily="18" charset="0"/>
              </a:rPr>
              <a:t>Биологические мероприятия</a:t>
            </a:r>
          </a:p>
          <a:p>
            <a:r>
              <a:rPr lang="ru-RU" dirty="0" smtClean="0">
                <a:latin typeface="Times New Roman" pitchFamily="18" charset="0"/>
                <a:cs typeface="Times New Roman" pitchFamily="18" charset="0"/>
              </a:rPr>
              <a:t>Химические мероприятия</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5f67aa8-a707-4f68-8e9e-b35e1b5ae0d6.jpeg"/>
          <p:cNvPicPr>
            <a:picLocks noGrp="1" noChangeAspect="1"/>
          </p:cNvPicPr>
          <p:nvPr>
            <p:ph idx="1"/>
          </p:nvPr>
        </p:nvPicPr>
        <p:blipFill>
          <a:blip r:embed="rId2"/>
          <a:stretch>
            <a:fillRect/>
          </a:stretch>
        </p:blipFill>
        <p:spPr>
          <a:xfrm>
            <a:off x="571472" y="428604"/>
            <a:ext cx="8358214" cy="6268661"/>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28"/>
            <a:ext cx="8329642" cy="5840435"/>
          </a:xfrm>
        </p:spPr>
        <p:txBody>
          <a:bodyPr/>
          <a:lstStyle/>
          <a:p>
            <a:pPr marL="0" indent="342900">
              <a:spcBef>
                <a:spcPts val="0"/>
              </a:spcBef>
              <a:buNone/>
            </a:pPr>
            <a:r>
              <a:rPr lang="ru-RU" dirty="0" smtClean="0">
                <a:latin typeface="Times New Roman" pitchFamily="18" charset="0"/>
                <a:cs typeface="Times New Roman" pitchFamily="18" charset="0"/>
              </a:rPr>
              <a:t>Защита растений от вредителей и болезней имеет большое значение в сохранении их урожайности. Система мероприятий по защите урожая должна строиться прежде всего на профилактике возможного заноса паразитов, а также создании оптимального режима влажности, минерального и воздушного питания растений, подборе иммунных сортов культур, невосприимчивых к заболеваниям.</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643998" cy="6429420"/>
          </a:xfrm>
        </p:spPr>
        <p:txBody>
          <a:bodyPr/>
          <a:lstStyle/>
          <a:p>
            <a:pPr marL="0" indent="342900">
              <a:spcBef>
                <a:spcPts val="0"/>
              </a:spcBef>
              <a:buNone/>
            </a:pPr>
            <a:r>
              <a:rPr lang="ru-RU" dirty="0" smtClean="0">
                <a:latin typeface="Times New Roman" pitchFamily="18" charset="0"/>
                <a:cs typeface="Times New Roman" pitchFamily="18" charset="0"/>
              </a:rPr>
              <a:t>В теплицах с благоприятным микроклиматом создаются условия для ускоренного размножения таких вредителей, как паутинный </a:t>
            </a:r>
            <a:r>
              <a:rPr lang="ru-RU" dirty="0" smtClean="0">
                <a:latin typeface="Times New Roman" pitchFamily="18" charset="0"/>
                <a:cs typeface="Times New Roman" pitchFamily="18" charset="0"/>
              </a:rPr>
              <a:t>клещ, </a:t>
            </a:r>
            <a:r>
              <a:rPr lang="ru-RU" dirty="0" smtClean="0">
                <a:latin typeface="Times New Roman" pitchFamily="18" charset="0"/>
                <a:cs typeface="Times New Roman" pitchFamily="18" charset="0"/>
              </a:rPr>
              <a:t>тепличный </a:t>
            </a:r>
            <a:r>
              <a:rPr lang="ru-RU" dirty="0" err="1" smtClean="0">
                <a:latin typeface="Times New Roman" pitchFamily="18" charset="0"/>
                <a:cs typeface="Times New Roman" pitchFamily="18" charset="0"/>
              </a:rPr>
              <a:t>трипс</a:t>
            </a:r>
            <a:r>
              <a:rPr lang="ru-RU" dirty="0" smtClean="0">
                <a:latin typeface="Times New Roman" pitchFamily="18" charset="0"/>
                <a:cs typeface="Times New Roman" pitchFamily="18" charset="0"/>
              </a:rPr>
              <a:t>, оранжерейная тля, тепличная </a:t>
            </a:r>
            <a:r>
              <a:rPr lang="ru-RU" dirty="0" err="1" smtClean="0">
                <a:latin typeface="Times New Roman" pitchFamily="18" charset="0"/>
                <a:cs typeface="Times New Roman" pitchFamily="18" charset="0"/>
              </a:rPr>
              <a:t>белокрылка</a:t>
            </a:r>
            <a:r>
              <a:rPr lang="ru-RU" dirty="0" smtClean="0">
                <a:latin typeface="Times New Roman" pitchFamily="18" charset="0"/>
                <a:cs typeface="Times New Roman" pitchFamily="18" charset="0"/>
              </a:rPr>
              <a:t>, галловая </a:t>
            </a:r>
            <a:r>
              <a:rPr lang="ru-RU" dirty="0" smtClean="0">
                <a:latin typeface="Times New Roman" pitchFamily="18" charset="0"/>
                <a:cs typeface="Times New Roman" pitchFamily="18" charset="0"/>
              </a:rPr>
              <a:t>нематода, </a:t>
            </a:r>
            <a:r>
              <a:rPr lang="ru-RU" dirty="0" smtClean="0">
                <a:latin typeface="Times New Roman" pitchFamily="18" charset="0"/>
                <a:cs typeface="Times New Roman" pitchFamily="18" charset="0"/>
              </a:rPr>
              <a:t>бурый клещ, а также болезней - мучнистая роса огурцов, антракноз, мозаика, белая гниль, бурая пятнистость и стрик помидоров, прикорневые гнили.</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285728"/>
            <a:ext cx="8186766" cy="5840435"/>
          </a:xfrm>
        </p:spPr>
        <p:txBody>
          <a:bodyPr/>
          <a:lstStyle/>
          <a:p>
            <a:pPr marL="0" indent="342900">
              <a:spcBef>
                <a:spcPts val="0"/>
              </a:spcBef>
              <a:buNone/>
            </a:pPr>
            <a:r>
              <a:rPr lang="ru-RU" dirty="0" smtClean="0">
                <a:latin typeface="Times New Roman" pitchFamily="18" charset="0"/>
                <a:cs typeface="Times New Roman" pitchFamily="18" charset="0"/>
              </a:rPr>
              <a:t>Для успешной борьбы с вредителями и болезнями тепличных культур в крупных хозяйствах целесообразно создавать специализированные звенья, с помощью которых легче организовать систематическую работу как профилактического, так и истребительно-лечебного характера, более рационально использовать ядохимикаты, механизмы, аппаратуру и правильно хранить их.</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1.jpg"/>
          <p:cNvPicPr>
            <a:picLocks noGrp="1" noChangeAspect="1"/>
          </p:cNvPicPr>
          <p:nvPr>
            <p:ph idx="1"/>
          </p:nvPr>
        </p:nvPicPr>
        <p:blipFill>
          <a:blip r:embed="rId2"/>
          <a:srcRect l="10876" b="-1643"/>
          <a:stretch>
            <a:fillRect/>
          </a:stretch>
        </p:blipFill>
        <p:spPr>
          <a:xfrm>
            <a:off x="285720" y="266355"/>
            <a:ext cx="8358246" cy="6377355"/>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chemeClr val="tx1"/>
                </a:solidFill>
                <a:latin typeface="Times New Roman" pitchFamily="18" charset="0"/>
                <a:cs typeface="Times New Roman" pitchFamily="18" charset="0"/>
              </a:rPr>
              <a:t>Профилактические мероприятия </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285720" y="1214422"/>
            <a:ext cx="8401080" cy="5357850"/>
          </a:xfrm>
        </p:spPr>
        <p:txBody>
          <a:bodyPr>
            <a:normAutofit fontScale="70000" lnSpcReduction="20000"/>
          </a:bodyPr>
          <a:lstStyle/>
          <a:p>
            <a:pPr marL="0" indent="342900">
              <a:lnSpc>
                <a:spcPct val="120000"/>
              </a:lnSpc>
              <a:spcBef>
                <a:spcPts val="0"/>
              </a:spcBef>
            </a:pPr>
            <a:r>
              <a:rPr lang="ru-RU" dirty="0" smtClean="0">
                <a:latin typeface="Times New Roman" pitchFamily="18" charset="0"/>
                <a:cs typeface="Times New Roman" pitchFamily="18" charset="0"/>
              </a:rPr>
              <a:t>С целью профилактики завозимые декоративные растения из южных районов страны для оформления коридоров и других помещений теплиц необходимо тщательно исследовать на зараженность галловой нематодой.</a:t>
            </a:r>
          </a:p>
          <a:p>
            <a:pPr marL="0" indent="342900">
              <a:lnSpc>
                <a:spcPct val="120000"/>
              </a:lnSpc>
              <a:spcBef>
                <a:spcPts val="0"/>
              </a:spcBef>
            </a:pPr>
            <a:r>
              <a:rPr lang="ru-RU" dirty="0" smtClean="0">
                <a:latin typeface="Times New Roman" pitchFamily="18" charset="0"/>
                <a:cs typeface="Times New Roman" pitchFamily="18" charset="0"/>
              </a:rPr>
              <a:t>Нельзя закупать и завозить рассаду из неблагополучных по опасным заболеваниям хозяйств. Совершенно не допускаются в теплицах комнатные цветы, которые нередко являются источниками болезней и вредителей. Особенно надо следить за чистотой в рассадных теплицах.</a:t>
            </a:r>
          </a:p>
          <a:p>
            <a:pPr marL="0" indent="342900">
              <a:lnSpc>
                <a:spcPct val="120000"/>
              </a:lnSpc>
              <a:spcBef>
                <a:spcPts val="0"/>
              </a:spcBef>
            </a:pPr>
            <a:r>
              <a:rPr lang="ru-RU" dirty="0" smtClean="0">
                <a:latin typeface="Times New Roman" pitchFamily="18" charset="0"/>
                <a:cs typeface="Times New Roman" pitchFamily="18" charset="0"/>
              </a:rPr>
              <a:t>Дорожки и площадки соединительных коридоров необходимо периодически обрабатывать 2%-ным раствором </a:t>
            </a:r>
            <a:r>
              <a:rPr lang="ru-RU" dirty="0" err="1" smtClean="0">
                <a:latin typeface="Times New Roman" pitchFamily="18" charset="0"/>
                <a:cs typeface="Times New Roman" pitchFamily="18" charset="0"/>
              </a:rPr>
              <a:t>карбатиона</a:t>
            </a:r>
            <a:r>
              <a:rPr lang="ru-RU" dirty="0" smtClean="0">
                <a:latin typeface="Times New Roman" pitchFamily="18" charset="0"/>
                <a:cs typeface="Times New Roman" pitchFamily="18" charset="0"/>
              </a:rPr>
              <a:t>, а участки коридоров, на которых выращивают культуры, кроме того, подвергать пропариванию. Перед входом в каждую теплицу должны быть коврики, ежедневно увлажняемые раствором формалина, хлорной извести или поваренной соли.</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357166"/>
            <a:ext cx="8401080" cy="6215106"/>
          </a:xfrm>
        </p:spPr>
        <p:txBody>
          <a:bodyPr>
            <a:normAutofit fontScale="8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Профилактика заболеваний немыслима без дезинфекции растительных остатков перед их удалением, а также культивационных помещений, инвентаря, тары, оборудования и передвижных средств. Кроме того, к профилактическим мероприятиям относятся: оздоровление почв или искусственных сред, дезинфекция семенного материала, закрепление теплиц, инвентаря, оборудования и передвижных средств за рабочими, ограничение доступа посторонних лиц в </a:t>
            </a:r>
            <a:r>
              <a:rPr lang="ru-RU" dirty="0" err="1" smtClean="0">
                <a:latin typeface="Times New Roman" pitchFamily="18" charset="0"/>
                <a:cs typeface="Times New Roman" pitchFamily="18" charset="0"/>
              </a:rPr>
              <a:t>кульвационные</a:t>
            </a:r>
            <a:r>
              <a:rPr lang="ru-RU" dirty="0" smtClean="0">
                <a:latin typeface="Times New Roman" pitchFamily="18" charset="0"/>
                <a:cs typeface="Times New Roman" pitchFamily="18" charset="0"/>
              </a:rPr>
              <a:t> помещения, регулярная очистка от мусора и обработка территории ядохимикатами, отбраковка больной рассады перед посадкой и уничтожение ее, локализация очагов заболевания или скопления вредителей</a:t>
            </a:r>
            <a:r>
              <a:rPr lang="ru-RU" dirty="0" smtClean="0">
                <a:solidFill>
                  <a:schemeClr val="accent2">
                    <a:lumMod val="75000"/>
                  </a:schemeClr>
                </a:solidFill>
                <a:latin typeface="Times New Roman" pitchFamily="18" charset="0"/>
                <a:cs typeface="Times New Roman" pitchFamily="18" charset="0"/>
              </a:rPr>
              <a:t>.</a:t>
            </a:r>
            <a:endParaRPr lang="ru-RU" dirty="0">
              <a:solidFill>
                <a:schemeClr val="accent2">
                  <a:lumMod val="75000"/>
                </a:schemeClr>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357166"/>
            <a:ext cx="8329642" cy="6215106"/>
          </a:xfrm>
        </p:spPr>
        <p:txBody>
          <a:bodyPr>
            <a:normAutofit fontScale="8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Главные источники болезней, вызываемых микроорганизмами и вирусами, - зараженные семена, посадочный материал, растительные остатки и почва.</a:t>
            </a:r>
          </a:p>
          <a:p>
            <a:pPr marL="0" indent="342900">
              <a:lnSpc>
                <a:spcPct val="120000"/>
              </a:lnSpc>
              <a:spcBef>
                <a:spcPts val="0"/>
              </a:spcBef>
              <a:buNone/>
            </a:pPr>
            <a:r>
              <a:rPr lang="ru-RU" dirty="0" smtClean="0">
                <a:latin typeface="Times New Roman" pitchFamily="18" charset="0"/>
                <a:cs typeface="Times New Roman" pitchFamily="18" charset="0"/>
              </a:rPr>
              <a:t>Из условий внешней среды, способствующих размножению вредителей, являются неблагоприятная температура и влажность теплицы. Кроме того, на развитие фауны влияет свет, состав почв, количество и состав питания растений, а также хищные паразиты - возбудители болезней.</a:t>
            </a:r>
          </a:p>
          <a:p>
            <a:pPr marL="0" indent="342900">
              <a:lnSpc>
                <a:spcPct val="120000"/>
              </a:lnSpc>
              <a:spcBef>
                <a:spcPts val="0"/>
              </a:spcBef>
              <a:buNone/>
            </a:pPr>
            <a:r>
              <a:rPr lang="ru-RU" dirty="0" smtClean="0">
                <a:latin typeface="Times New Roman" pitchFamily="18" charset="0"/>
                <a:cs typeface="Times New Roman" pitchFamily="18" charset="0"/>
              </a:rPr>
              <a:t>Эффективность средств борьбы значительно повышается, если она проводится своевременно, регулярно и в комплексе с мероприятиями, создающими устойчивость растений к действиям вредителей.</a:t>
            </a:r>
          </a:p>
          <a:p>
            <a:pPr>
              <a:buNone/>
            </a:pP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432</TotalTime>
  <Words>1324</Words>
  <PresentationFormat>Экран (4:3)</PresentationFormat>
  <Paragraphs>36</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Солнцестояние</vt:lpstr>
      <vt:lpstr>Система защиты овощных культур  от вредителей  и болезней в защищенном грунте</vt:lpstr>
      <vt:lpstr>План:</vt:lpstr>
      <vt:lpstr>Слайд 3</vt:lpstr>
      <vt:lpstr>Слайд 4</vt:lpstr>
      <vt:lpstr>Слайд 5</vt:lpstr>
      <vt:lpstr>Слайд 6</vt:lpstr>
      <vt:lpstr>Профилактические мероприятия </vt:lpstr>
      <vt:lpstr>Слайд 8</vt:lpstr>
      <vt:lpstr>Слайд 9</vt:lpstr>
      <vt:lpstr>Слайд 10</vt:lpstr>
      <vt:lpstr>Слайд 11</vt:lpstr>
      <vt:lpstr>Слайд 12</vt:lpstr>
      <vt:lpstr>Физико-механический метод</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Система защиты овощных культур  от вредителей в защищенном грунте</dc:title>
  <dc:creator>Оля</dc:creator>
  <cp:lastModifiedBy>Оля</cp:lastModifiedBy>
  <cp:revision>43</cp:revision>
  <dcterms:created xsi:type="dcterms:W3CDTF">2022-10-18T12:05:26Z</dcterms:created>
  <dcterms:modified xsi:type="dcterms:W3CDTF">2022-10-24T13:08:04Z</dcterms:modified>
</cp:coreProperties>
</file>